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notesSlides/notesSlide1.xml" ContentType="application/vnd.openxmlformats-officedocument.presentationml.notesSlide+xml"/>
  <Override PartName="/ppt/media/image5.jpeg" ContentType="image/jpeg"/>
  <Override PartName="/ppt/notesSlides/notesSlide2.xml" ContentType="application/vnd.openxmlformats-officedocument.presentationml.notesSlide+xml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49.5 Amphibian Metamorphosis Is a Continuous Process.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3" name="Shape 3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49.9 Epinephrine Prepares the Body for Action.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800"/>
            </a:pP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-2" y="9429891"/>
            <a:ext cx="978521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650240">
              <a:spcBef>
                <a:spcPts val="700"/>
              </a:spcBef>
              <a:defRPr sz="12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     © 2014 Pearson Education, Inc.</a:t>
            </a:r>
          </a:p>
        </p:txBody>
      </p:sp>
      <p:sp>
        <p:nvSpPr>
          <p:cNvPr id="118" name="Shape 118"/>
          <p:cNvSpPr/>
          <p:nvPr>
            <p:ph type="sldNum" sz="quarter" idx="2"/>
          </p:nvPr>
        </p:nvSpPr>
        <p:spPr>
          <a:xfrm>
            <a:off x="8951341" y="8864143"/>
            <a:ext cx="368768" cy="351999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r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38381" y="9460089"/>
            <a:ext cx="4118189" cy="302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>
            <a:lvl1pPr algn="l" defTabSz="1300480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2014 Pearson Education, Inc.</a:t>
            </a:r>
          </a:p>
        </p:txBody>
      </p:sp>
      <p:sp>
        <p:nvSpPr>
          <p:cNvPr id="126" name="Shape 126"/>
          <p:cNvSpPr/>
          <p:nvPr>
            <p:ph type="sldNum" sz="quarter" idx="2"/>
          </p:nvPr>
        </p:nvSpPr>
        <p:spPr>
          <a:xfrm>
            <a:off x="8951341" y="8864143"/>
            <a:ext cx="368768" cy="351999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r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FISH270</a:t>
            </a:r>
          </a:p>
        </p:txBody>
      </p:sp>
      <p:sp>
        <p:nvSpPr>
          <p:cNvPr id="136" name="Shape 136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Lecture 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4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8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2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6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 idx="4294967295"/>
          </p:nvPr>
        </p:nvSpPr>
        <p:spPr>
          <a:xfrm>
            <a:off x="97083" y="277706"/>
            <a:ext cx="12480998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Hormones Direct Growth and Development</a:t>
            </a:r>
          </a:p>
        </p:txBody>
      </p:sp>
      <p:sp>
        <p:nvSpPr>
          <p:cNvPr id="179" name="Shape 179"/>
          <p:cNvSpPr/>
          <p:nvPr>
            <p:ph type="body" idx="4294967295"/>
          </p:nvPr>
        </p:nvSpPr>
        <p:spPr>
          <a:xfrm>
            <a:off x="205456" y="1819768"/>
            <a:ext cx="12480999" cy="7319717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4" indent="-379184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Metamorphosis in insects and amphibians is one example of how hormones regulate growth and development</a:t>
            </a:r>
          </a:p>
          <a:p>
            <a:pPr lvl="1" marL="813776" indent="-369276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Metamorphosis</a:t>
            </a:r>
            <a:r>
              <a:rPr b="0"/>
              <a:t> is the process in which an insect or amphibian will change from a larvae to adult</a:t>
            </a:r>
          </a:p>
          <a:p>
            <a:pPr lvl="1" marL="813776" indent="-369276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thyroid hormone triiodothyronine (T</a:t>
            </a:r>
            <a:r>
              <a:rPr baseline="-19721"/>
              <a:t>3</a:t>
            </a:r>
            <a:r>
              <a:t>) is responsible for most of the changes observed in this metamorphosis</a:t>
            </a:r>
            <a:r>
              <a:rPr sz="3000"/>
              <a:t> </a:t>
            </a:r>
            <a:endParaRPr sz="3000"/>
          </a:p>
          <a:p>
            <a:pPr lvl="2" marL="1302807" indent="-413807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T</a:t>
            </a:r>
            <a:r>
              <a:rPr baseline="-19411"/>
              <a:t>3</a:t>
            </a:r>
            <a:r>
              <a:t> is produced in response to signals from the brain</a:t>
            </a:r>
          </a:p>
        </p:txBody>
      </p:sp>
      <p:sp>
        <p:nvSpPr>
          <p:cNvPr id="180" name="Shape 180"/>
          <p:cNvSpPr/>
          <p:nvPr/>
        </p:nvSpPr>
        <p:spPr>
          <a:xfrm>
            <a:off x="216745" y="1300478"/>
            <a:ext cx="12553246" cy="6776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 idx="4294967295"/>
          </p:nvPr>
        </p:nvSpPr>
        <p:spPr>
          <a:xfrm>
            <a:off x="97083" y="277706"/>
            <a:ext cx="12480998" cy="1169530"/>
          </a:xfrm>
          <a:prstGeom prst="rect">
            <a:avLst/>
          </a:prstGeom>
        </p:spPr>
        <p:txBody>
          <a:bodyPr lIns="0" tIns="0" rIns="0" bIns="0" anchor="t"/>
          <a:lstStyle/>
          <a:p>
            <a: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</a:t>
            </a:r>
            <a:r>
              <a:rPr baseline="-19818"/>
              <a:t>3</a:t>
            </a:r>
            <a:r>
              <a:t>’s Role in Amphibian Metamorphosis</a:t>
            </a:r>
          </a:p>
        </p:txBody>
      </p:sp>
      <p:sp>
        <p:nvSpPr>
          <p:cNvPr id="183" name="Shape 183"/>
          <p:cNvSpPr/>
          <p:nvPr>
            <p:ph type="body" idx="4294967295"/>
          </p:nvPr>
        </p:nvSpPr>
        <p:spPr>
          <a:xfrm>
            <a:off x="205456" y="1819767"/>
            <a:ext cx="12480999" cy="7540981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4" indent="-379184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In juvenile amphibians, cells respond to increased levels of T</a:t>
            </a:r>
            <a:r>
              <a:rPr baseline="-20000"/>
              <a:t>3</a:t>
            </a:r>
            <a:r>
              <a:t> in one of three ways:</a:t>
            </a:r>
          </a:p>
          <a:p>
            <a:pPr lvl="1" marL="954452" indent="-509952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growing and forming new structures, such as legs</a:t>
            </a:r>
          </a:p>
          <a:p>
            <a:pPr lvl="1" marL="954452" indent="-509952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They may die, as in cells that form the tadpole’s tail</a:t>
            </a:r>
          </a:p>
          <a:p>
            <a:pPr lvl="1" marL="954452" indent="-509952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They may change structure and function</a:t>
            </a:r>
          </a:p>
          <a:p>
            <a:pPr lvl="2" marL="1302807" indent="-413807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For example, changes in existing cells cause a tadpole’s long intestine, specialized for digesting plant material, to change into an adult’s short intestine, specialized for digesting insects and other prey</a:t>
            </a:r>
          </a:p>
        </p:txBody>
      </p:sp>
      <p:sp>
        <p:nvSpPr>
          <p:cNvPr id="184" name="Shape 184"/>
          <p:cNvSpPr/>
          <p:nvPr/>
        </p:nvSpPr>
        <p:spPr>
          <a:xfrm>
            <a:off x="216745" y="1300478"/>
            <a:ext cx="12553246" cy="6776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5.jpeg"/>
          <p:cNvPicPr>
            <a:picLocks noChangeAspect="1"/>
          </p:cNvPicPr>
          <p:nvPr/>
        </p:nvPicPr>
        <p:blipFill>
          <a:blip r:embed="rId3">
            <a:extLst/>
          </a:blip>
          <a:srcRect l="0" t="0" r="0" b="4655"/>
          <a:stretch>
            <a:fillRect/>
          </a:stretch>
        </p:blipFill>
        <p:spPr>
          <a:xfrm>
            <a:off x="422203" y="2135857"/>
            <a:ext cx="12158136" cy="522449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>
            <p:ph type="title" idx="4294967295"/>
          </p:nvPr>
        </p:nvSpPr>
        <p:spPr>
          <a:xfrm>
            <a:off x="27093" y="-2"/>
            <a:ext cx="4404925" cy="433497"/>
          </a:xfrm>
          <a:prstGeom prst="rect">
            <a:avLst/>
          </a:prstGeom>
        </p:spPr>
        <p:txBody>
          <a:bodyPr lIns="65022" tIns="65022" rIns="65022" bIns="65022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49.5</a:t>
            </a:r>
          </a:p>
        </p:txBody>
      </p:sp>
      <p:sp>
        <p:nvSpPr>
          <p:cNvPr id="188" name="Shape 188"/>
          <p:cNvSpPr/>
          <p:nvPr/>
        </p:nvSpPr>
        <p:spPr>
          <a:xfrm>
            <a:off x="4154311" y="3025421"/>
            <a:ext cx="249800" cy="321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defRPr sz="16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T</a:t>
            </a:r>
            <a:r>
              <a:rPr baseline="-20250"/>
              <a:t>3</a:t>
            </a:r>
          </a:p>
        </p:txBody>
      </p:sp>
      <p:sp>
        <p:nvSpPr>
          <p:cNvPr id="189" name="Shape 189"/>
          <p:cNvSpPr/>
          <p:nvPr/>
        </p:nvSpPr>
        <p:spPr>
          <a:xfrm>
            <a:off x="8419252" y="3025421"/>
            <a:ext cx="249801" cy="321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defRPr sz="16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T</a:t>
            </a:r>
            <a:r>
              <a:rPr baseline="-20250"/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5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9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Shape 2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3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 idx="4294967295"/>
          </p:nvPr>
        </p:nvSpPr>
        <p:spPr>
          <a:xfrm>
            <a:off x="97083" y="277706"/>
            <a:ext cx="12480998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What Do Hormones Do?</a:t>
            </a:r>
          </a:p>
        </p:txBody>
      </p:sp>
      <p:sp>
        <p:nvSpPr>
          <p:cNvPr id="139" name="Shape 139"/>
          <p:cNvSpPr/>
          <p:nvPr>
            <p:ph type="body" idx="4294967295"/>
          </p:nvPr>
        </p:nvSpPr>
        <p:spPr>
          <a:xfrm>
            <a:off x="205456" y="1819767"/>
            <a:ext cx="12480999" cy="6999115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4" indent="-379184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" name="Shape 140"/>
          <p:cNvSpPr/>
          <p:nvPr/>
        </p:nvSpPr>
        <p:spPr>
          <a:xfrm>
            <a:off x="216745" y="1300478"/>
            <a:ext cx="12553246" cy="6776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7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Shape 2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1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5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9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hape 2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3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hape 2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7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hape 2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1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hape 2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5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hape 2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9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2" name="Shape 2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3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 idx="4294967295"/>
          </p:nvPr>
        </p:nvSpPr>
        <p:spPr>
          <a:xfrm>
            <a:off x="97083" y="277706"/>
            <a:ext cx="12480998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What Do Hormones Do?</a:t>
            </a:r>
          </a:p>
        </p:txBody>
      </p:sp>
      <p:sp>
        <p:nvSpPr>
          <p:cNvPr id="143" name="Shape 143"/>
          <p:cNvSpPr/>
          <p:nvPr>
            <p:ph type="body" idx="4294967295"/>
          </p:nvPr>
        </p:nvSpPr>
        <p:spPr>
          <a:xfrm>
            <a:off x="205456" y="1819767"/>
            <a:ext cx="12480999" cy="6999115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4" indent="-379184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A single hormone can exert a variety of effects</a:t>
            </a:r>
          </a:p>
          <a:p>
            <a:pPr lvl="1" marL="853829" indent="-422030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Example: T</a:t>
            </a:r>
            <a:r>
              <a:rPr baseline="-19721"/>
              <a:t>3</a:t>
            </a:r>
            <a:r>
              <a:t> and T</a:t>
            </a:r>
            <a:r>
              <a:rPr baseline="-19721"/>
              <a:t>4</a:t>
            </a:r>
            <a:r>
              <a:t> stimulate metabolism, promote growth, and increase heart rate </a:t>
            </a:r>
          </a:p>
          <a:p>
            <a:pPr marL="379184" indent="-379184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Several different hormones may affect the same aspect of physiology</a:t>
            </a:r>
          </a:p>
          <a:p>
            <a:pPr lvl="1" marL="853829" indent="-422030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Example: Insulin, glucagon, and epinephrine all influence glucose levels in the blood</a:t>
            </a:r>
          </a:p>
        </p:txBody>
      </p:sp>
      <p:sp>
        <p:nvSpPr>
          <p:cNvPr id="144" name="Shape 144"/>
          <p:cNvSpPr/>
          <p:nvPr/>
        </p:nvSpPr>
        <p:spPr>
          <a:xfrm>
            <a:off x="216745" y="1300478"/>
            <a:ext cx="12553246" cy="6776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6" name="Shape 2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7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1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5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title" idx="4294967295"/>
          </p:nvPr>
        </p:nvSpPr>
        <p:spPr>
          <a:xfrm>
            <a:off x="97083" y="277706"/>
            <a:ext cx="12480998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Hormone Disruptors</a:t>
            </a:r>
          </a:p>
        </p:txBody>
      </p:sp>
      <p:sp>
        <p:nvSpPr>
          <p:cNvPr id="258" name="Shape 258"/>
          <p:cNvSpPr/>
          <p:nvPr>
            <p:ph type="body" idx="4294967295"/>
          </p:nvPr>
        </p:nvSpPr>
        <p:spPr>
          <a:xfrm>
            <a:off x="205456" y="1819767"/>
            <a:ext cx="12480999" cy="7608715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4" indent="-379184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Chemicals that disrupt the action of hormones are termed </a:t>
            </a:r>
            <a:r>
              <a:rPr b="1"/>
              <a:t>endocrine</a:t>
            </a:r>
            <a:r>
              <a:t> </a:t>
            </a:r>
            <a:r>
              <a:rPr b="1"/>
              <a:t>disruptors </a:t>
            </a:r>
            <a:endParaRPr b="1"/>
          </a:p>
          <a:p>
            <a:pPr lvl="1" marL="831360" indent="-386860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Many of the disruptors are </a:t>
            </a:r>
            <a:r>
              <a:rPr b="1"/>
              <a:t>xenoestrogens</a:t>
            </a:r>
            <a:endParaRPr b="1"/>
          </a:p>
          <a:p>
            <a:pPr lvl="1" marL="831360" indent="-386860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These chemicals bind to estrogen receptors and cause the estrogen-like effects</a:t>
            </a:r>
            <a:r>
              <a:rPr sz="3000"/>
              <a:t> </a:t>
            </a:r>
            <a:endParaRPr sz="3000"/>
          </a:p>
          <a:p>
            <a:pPr lvl="2" marL="1302807" indent="-413807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This affects the physiology or behavior of the animal</a:t>
            </a:r>
          </a:p>
          <a:p>
            <a:pPr marL="379184" indent="-379184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Other examples of endocrine disruptors:</a:t>
            </a:r>
          </a:p>
          <a:p>
            <a:pPr lvl="1" marL="831360" indent="-386860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herbicide atrazine can cause reproductive abnormalities</a:t>
            </a:r>
          </a:p>
          <a:p>
            <a:pPr lvl="1" marL="831360" indent="-386860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Bisphenol (BPA) can cause abnormal development of the brain and reproductive tissue</a:t>
            </a:r>
          </a:p>
        </p:txBody>
      </p:sp>
      <p:sp>
        <p:nvSpPr>
          <p:cNvPr id="259" name="Shape 259"/>
          <p:cNvSpPr/>
          <p:nvPr/>
        </p:nvSpPr>
        <p:spPr>
          <a:xfrm>
            <a:off x="216745" y="1300478"/>
            <a:ext cx="12553246" cy="6776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Shape 2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3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title" idx="4294967295"/>
          </p:nvPr>
        </p:nvSpPr>
        <p:spPr>
          <a:xfrm>
            <a:off x="97083" y="277706"/>
            <a:ext cx="12480998" cy="1169530"/>
          </a:xfrm>
          <a:prstGeom prst="rect">
            <a:avLst/>
          </a:prstGeom>
        </p:spPr>
        <p:txBody>
          <a:bodyPr lIns="0" tIns="0" rIns="0" bIns="0" anchor="t"/>
          <a:lstStyle>
            <a:lvl1pPr marL="628383" indent="-628383" algn="l" defTabSz="1274469">
              <a:lnSpc>
                <a:spcPct val="90000"/>
              </a:lnSpc>
              <a:defRPr b="1" sz="43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How Do Hormones Coordinate Responses to Stressors?</a:t>
            </a:r>
          </a:p>
        </p:txBody>
      </p:sp>
      <p:sp>
        <p:nvSpPr>
          <p:cNvPr id="267" name="Shape 267"/>
          <p:cNvSpPr/>
          <p:nvPr>
            <p:ph type="body" idx="4294967295"/>
          </p:nvPr>
        </p:nvSpPr>
        <p:spPr>
          <a:xfrm>
            <a:off x="205456" y="2183270"/>
            <a:ext cx="12480999" cy="6962990"/>
          </a:xfrm>
          <a:prstGeom prst="rect">
            <a:avLst/>
          </a:prstGeom>
        </p:spPr>
        <p:txBody>
          <a:bodyPr lIns="0" tIns="0" rIns="0" bIns="0" anchor="t"/>
          <a:lstStyle>
            <a:lvl1pPr marL="379184" indent="-379184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following slides provide several examples focused on the homeostatic action of hormones. </a:t>
            </a:r>
          </a:p>
        </p:txBody>
      </p:sp>
      <p:sp>
        <p:nvSpPr>
          <p:cNvPr id="268" name="Shape 268"/>
          <p:cNvSpPr/>
          <p:nvPr/>
        </p:nvSpPr>
        <p:spPr>
          <a:xfrm>
            <a:off x="216745" y="1806221"/>
            <a:ext cx="12553246" cy="6775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title" idx="4294967295"/>
          </p:nvPr>
        </p:nvSpPr>
        <p:spPr>
          <a:xfrm>
            <a:off x="97083" y="277706"/>
            <a:ext cx="12480998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Short-Term and Long-Term Responses to Stress</a:t>
            </a:r>
          </a:p>
        </p:txBody>
      </p:sp>
      <p:sp>
        <p:nvSpPr>
          <p:cNvPr id="271" name="Shape 271"/>
          <p:cNvSpPr/>
          <p:nvPr>
            <p:ph type="body" idx="4294967295"/>
          </p:nvPr>
        </p:nvSpPr>
        <p:spPr>
          <a:xfrm>
            <a:off x="205456" y="1819768"/>
            <a:ext cx="12480999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4" indent="-379184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In a dangerous situation, hormones regulate both the short-term and long-term responses </a:t>
            </a:r>
          </a:p>
          <a:p>
            <a:pPr lvl="1" marL="831360" indent="-386860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short-term reaction—the </a:t>
            </a:r>
            <a:r>
              <a:rPr b="1"/>
              <a:t>fight-or-flight response</a:t>
            </a:r>
            <a:r>
              <a:t>—is triggered by the sympathetic nervous system</a:t>
            </a:r>
          </a:p>
          <a:p>
            <a:pPr lvl="1" marL="831360" indent="-386860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sympathetic nerves stimulate the adrenal gland </a:t>
            </a:r>
            <a:br/>
            <a:r>
              <a:t>to release </a:t>
            </a:r>
            <a:r>
              <a:rPr b="1"/>
              <a:t>epinephrine</a:t>
            </a:r>
            <a:r>
              <a:t>, also known as </a:t>
            </a:r>
            <a:r>
              <a:rPr b="1"/>
              <a:t>adrenaline</a:t>
            </a:r>
          </a:p>
        </p:txBody>
      </p:sp>
      <p:sp>
        <p:nvSpPr>
          <p:cNvPr id="272" name="Shape 272"/>
          <p:cNvSpPr/>
          <p:nvPr/>
        </p:nvSpPr>
        <p:spPr>
          <a:xfrm>
            <a:off x="216745" y="1300478"/>
            <a:ext cx="12553246" cy="6776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 idx="4294967295"/>
          </p:nvPr>
        </p:nvSpPr>
        <p:spPr>
          <a:xfrm>
            <a:off x="97083" y="277706"/>
            <a:ext cx="12480998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Short-Term and Long-Term Responses to Stress</a:t>
            </a:r>
          </a:p>
        </p:txBody>
      </p:sp>
      <p:sp>
        <p:nvSpPr>
          <p:cNvPr id="275" name="Shape 275"/>
          <p:cNvSpPr/>
          <p:nvPr>
            <p:ph type="body" idx="4294967295"/>
          </p:nvPr>
        </p:nvSpPr>
        <p:spPr>
          <a:xfrm>
            <a:off x="205456" y="1819768"/>
            <a:ext cx="12553248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4" indent="-379184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Early studies of long-term stress in humans suggested a role for the hormone </a:t>
            </a:r>
            <a:r>
              <a:rPr b="1"/>
              <a:t>cortisol</a:t>
            </a:r>
            <a:r>
              <a:t>,</a:t>
            </a:r>
            <a:r>
              <a:rPr b="1"/>
              <a:t> </a:t>
            </a:r>
            <a:r>
              <a:t>which </a:t>
            </a:r>
            <a:br/>
            <a:r>
              <a:t>is produced in the adrenal gland</a:t>
            </a:r>
          </a:p>
          <a:p>
            <a:pPr marL="379184" indent="-379184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primary role of cortisol during prolonged stress is to ensure the continued availability of glucose for use by the brain</a:t>
            </a:r>
          </a:p>
          <a:p>
            <a:pPr lvl="1" marL="831360" indent="-386860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Cortisol is referred to as a </a:t>
            </a:r>
            <a:r>
              <a:rPr b="1"/>
              <a:t>glucocorticoid</a:t>
            </a:r>
            <a:r>
              <a:t> because of its importance in regulating blood glucose</a:t>
            </a:r>
          </a:p>
        </p:txBody>
      </p:sp>
      <p:sp>
        <p:nvSpPr>
          <p:cNvPr id="276" name="Shape 276"/>
          <p:cNvSpPr/>
          <p:nvPr/>
        </p:nvSpPr>
        <p:spPr>
          <a:xfrm>
            <a:off x="216745" y="1300478"/>
            <a:ext cx="12553246" cy="6776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hape 279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 idx="4294967295"/>
          </p:nvPr>
        </p:nvSpPr>
        <p:spPr>
          <a:xfrm>
            <a:off x="97083" y="277706"/>
            <a:ext cx="12480998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What Do Hormones Do?</a:t>
            </a:r>
          </a:p>
        </p:txBody>
      </p:sp>
      <p:sp>
        <p:nvSpPr>
          <p:cNvPr id="147" name="Shape 147"/>
          <p:cNvSpPr/>
          <p:nvPr>
            <p:ph type="body" idx="4294967295"/>
          </p:nvPr>
        </p:nvSpPr>
        <p:spPr>
          <a:xfrm>
            <a:off x="205456" y="1819767"/>
            <a:ext cx="12480999" cy="6999115"/>
          </a:xfrm>
          <a:prstGeom prst="rect">
            <a:avLst/>
          </a:prstGeom>
        </p:spPr>
        <p:txBody>
          <a:bodyPr lIns="0" tIns="0" rIns="0" bIns="0" anchor="t"/>
          <a:lstStyle/>
          <a:p>
            <a:pPr marL="383494" indent="-383494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Hormones coordinate the activities of cells in three areas</a:t>
            </a:r>
          </a:p>
          <a:p>
            <a:pPr lvl="1" marL="1012092" indent="-580292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Development growth and reproduction</a:t>
            </a:r>
          </a:p>
          <a:p>
            <a:pPr lvl="1" marL="1012092" indent="-580292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Response to environmental challenges</a:t>
            </a:r>
          </a:p>
          <a:p>
            <a:pPr lvl="1" marL="1012092" indent="-580292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Maintenance of homeostasis</a:t>
            </a:r>
          </a:p>
        </p:txBody>
      </p:sp>
      <p:sp>
        <p:nvSpPr>
          <p:cNvPr id="148" name="Shape 148"/>
          <p:cNvSpPr/>
          <p:nvPr/>
        </p:nvSpPr>
        <p:spPr>
          <a:xfrm>
            <a:off x="216745" y="1300478"/>
            <a:ext cx="12553246" cy="6776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hape 2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4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7" name="Shape 2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8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Shape 2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2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5" name="Shape 2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6" name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9" name="Shape 2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0" name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3" name="Shape 3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4" name="image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7" name="Shape 3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8" name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1" name="Shape 3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2" name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>
                <a:latin typeface="+mj-lt"/>
                <a:ea typeface="+mj-ea"/>
                <a:cs typeface="+mj-cs"/>
                <a:sym typeface="Helvetica"/>
              </a:rPr>
              <a:t>Aldosterone</a:t>
            </a:r>
            <a:r>
              <a:t> acts on the distal tubules increasing reabsorption of ions and water in the kidney, to cause the conservation of sodium, secretion of potassium, increase in water retention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7" name="Shape 3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8" name="image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2400" y="577850"/>
            <a:ext cx="9220200" cy="744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1" name="Shape 3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2" name="image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5" name="Shape 3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6" name="image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image6.jpe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723"/>
          <a:stretch>
            <a:fillRect/>
          </a:stretch>
        </p:blipFill>
        <p:spPr>
          <a:xfrm>
            <a:off x="3384408" y="194167"/>
            <a:ext cx="6233727" cy="911013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/>
          <p:nvPr>
            <p:ph type="title" idx="4294967295"/>
          </p:nvPr>
        </p:nvSpPr>
        <p:spPr>
          <a:xfrm>
            <a:off x="27093" y="-2"/>
            <a:ext cx="7010401" cy="433497"/>
          </a:xfrm>
          <a:prstGeom prst="rect">
            <a:avLst/>
          </a:prstGeom>
        </p:spPr>
        <p:txBody>
          <a:bodyPr lIns="65022" tIns="65022" rIns="65022" bIns="65022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49.9</a:t>
            </a:r>
          </a:p>
        </p:txBody>
      </p:sp>
      <p:sp>
        <p:nvSpPr>
          <p:cNvPr id="330" name="Shape 330"/>
          <p:cNvSpPr/>
          <p:nvPr/>
        </p:nvSpPr>
        <p:spPr>
          <a:xfrm>
            <a:off x="5007750" y="1603022"/>
            <a:ext cx="620273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Control </a:t>
            </a:r>
          </a:p>
        </p:txBody>
      </p:sp>
      <p:sp>
        <p:nvSpPr>
          <p:cNvPr id="331" name="Shape 331"/>
          <p:cNvSpPr/>
          <p:nvPr/>
        </p:nvSpPr>
        <p:spPr>
          <a:xfrm>
            <a:off x="4951305" y="575732"/>
            <a:ext cx="380613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does epinephrine affect the body?</a:t>
            </a:r>
          </a:p>
        </p:txBody>
      </p:sp>
      <p:sp>
        <p:nvSpPr>
          <p:cNvPr id="332" name="Shape 332"/>
          <p:cNvSpPr/>
          <p:nvPr/>
        </p:nvSpPr>
        <p:spPr>
          <a:xfrm>
            <a:off x="4687146" y="977616"/>
            <a:ext cx="4530372" cy="14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Epinephrine causes changes involved it the fight-or-flight response.</a:t>
            </a:r>
          </a:p>
        </p:txBody>
      </p:sp>
      <p:grpSp>
        <p:nvGrpSpPr>
          <p:cNvPr id="335" name="Group 335"/>
          <p:cNvGrpSpPr/>
          <p:nvPr/>
        </p:nvGrpSpPr>
        <p:grpSpPr>
          <a:xfrm>
            <a:off x="3540194" y="3838221"/>
            <a:ext cx="5777592" cy="326196"/>
            <a:chOff x="0" y="0"/>
            <a:chExt cx="5777590" cy="326194"/>
          </a:xfrm>
        </p:grpSpPr>
        <p:sp>
          <p:nvSpPr>
            <p:cNvPr id="333" name="Shape 333"/>
            <p:cNvSpPr/>
            <p:nvPr/>
          </p:nvSpPr>
          <p:spPr>
            <a:xfrm>
              <a:off x="-1" y="178364"/>
              <a:ext cx="5236922" cy="1478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1300480">
                <a:defRPr b="1"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pulse rate, blood pressure, and brain oxygen consumption relative to controls.</a:t>
              </a:r>
            </a:p>
          </p:txBody>
        </p:sp>
        <p:sp>
          <p:nvSpPr>
            <p:cNvPr id="334" name="Shape 334"/>
            <p:cNvSpPr/>
            <p:nvPr/>
          </p:nvSpPr>
          <p:spPr>
            <a:xfrm>
              <a:off x="1099537" y="0"/>
              <a:ext cx="4678053" cy="14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1300480">
                <a:defRPr b="1"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Epinephrine increases fatty-acid and glucose concentrations in blood,</a:t>
              </a:r>
            </a:p>
          </p:txBody>
        </p:sp>
      </p:grpSp>
      <p:sp>
        <p:nvSpPr>
          <p:cNvPr id="336" name="Shape 336"/>
          <p:cNvSpPr/>
          <p:nvPr/>
        </p:nvSpPr>
        <p:spPr>
          <a:xfrm rot="16200000">
            <a:off x="5981578" y="5680851"/>
            <a:ext cx="209094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Percent change in glucose</a:t>
            </a:r>
          </a:p>
          <a:p>
            <a:pPr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concentration in blood</a:t>
            </a:r>
          </a:p>
        </p:txBody>
      </p:sp>
      <p:sp>
        <p:nvSpPr>
          <p:cNvPr id="337" name="Shape 337"/>
          <p:cNvSpPr/>
          <p:nvPr/>
        </p:nvSpPr>
        <p:spPr>
          <a:xfrm>
            <a:off x="7046524" y="1632373"/>
            <a:ext cx="12080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1.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Inject human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650240" indent="-650240" algn="l" defTabSz="1300480">
              <a:defRPr b="1" sz="1100">
                <a:latin typeface="Arial"/>
                <a:ea typeface="Arial"/>
                <a:cs typeface="Arial"/>
                <a:sym typeface="Arial"/>
              </a:defRPr>
            </a:pPr>
            <a:r>
              <a:t>volunteers with</a:t>
            </a:r>
          </a:p>
          <a:p>
            <a:pPr marL="650240" indent="-650240" algn="l" defTabSz="1300480">
              <a:defRPr b="1" sz="1100">
                <a:latin typeface="Arial"/>
                <a:ea typeface="Arial"/>
                <a:cs typeface="Arial"/>
                <a:sym typeface="Arial"/>
              </a:defRPr>
            </a:pPr>
            <a:r>
              <a:t>saline solution or</a:t>
            </a:r>
          </a:p>
          <a:p>
            <a:pPr marL="650240" indent="-650240" algn="l" defTabSz="1300480">
              <a:defRPr b="1" sz="1100">
                <a:latin typeface="Arial"/>
                <a:ea typeface="Arial"/>
                <a:cs typeface="Arial"/>
                <a:sym typeface="Arial"/>
              </a:defRPr>
            </a:pPr>
            <a:r>
              <a:t>epinephrine.</a:t>
            </a:r>
          </a:p>
        </p:txBody>
      </p:sp>
      <p:sp>
        <p:nvSpPr>
          <p:cNvPr id="338" name="Shape 338"/>
          <p:cNvSpPr/>
          <p:nvPr/>
        </p:nvSpPr>
        <p:spPr>
          <a:xfrm>
            <a:off x="5165795" y="1230487"/>
            <a:ext cx="3823482" cy="14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Epinephrine is not involved it the fight-or-flight response.</a:t>
            </a:r>
          </a:p>
        </p:txBody>
      </p:sp>
      <p:sp>
        <p:nvSpPr>
          <p:cNvPr id="339" name="Shape 339"/>
          <p:cNvSpPr/>
          <p:nvPr/>
        </p:nvSpPr>
        <p:spPr>
          <a:xfrm>
            <a:off x="5696372" y="1616567"/>
            <a:ext cx="967477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Epinephrine </a:t>
            </a:r>
          </a:p>
        </p:txBody>
      </p:sp>
      <p:sp>
        <p:nvSpPr>
          <p:cNvPr id="340" name="Shape 340"/>
          <p:cNvSpPr/>
          <p:nvPr/>
        </p:nvSpPr>
        <p:spPr>
          <a:xfrm>
            <a:off x="7055555" y="2571607"/>
            <a:ext cx="1689374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2.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Document changes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650240" indent="-650240" algn="l" defTabSz="1300480">
              <a:defRPr b="1" sz="1100">
                <a:latin typeface="Arial"/>
                <a:ea typeface="Arial"/>
                <a:cs typeface="Arial"/>
                <a:sym typeface="Arial"/>
              </a:defRPr>
            </a:pPr>
            <a:r>
              <a:t>in fatty-acid and glucose</a:t>
            </a:r>
          </a:p>
          <a:p>
            <a:pPr marL="650240" indent="-650240" algn="l" defTabSz="1300480">
              <a:defRPr b="1" sz="1100">
                <a:latin typeface="Arial"/>
                <a:ea typeface="Arial"/>
                <a:cs typeface="Arial"/>
                <a:sym typeface="Arial"/>
              </a:defRPr>
            </a:pPr>
            <a:r>
              <a:t>concentrations in blood,</a:t>
            </a:r>
          </a:p>
          <a:p>
            <a:pPr marL="650240" indent="-650240" algn="l" defTabSz="1300480">
              <a:defRPr b="1" sz="1100">
                <a:latin typeface="Arial"/>
                <a:ea typeface="Arial"/>
                <a:cs typeface="Arial"/>
                <a:sym typeface="Arial"/>
              </a:defRPr>
            </a:pPr>
            <a:r>
              <a:t>pulse rate, blood</a:t>
            </a:r>
          </a:p>
          <a:p>
            <a:pPr marL="650240" indent="-650240" algn="l" defTabSz="1300480">
              <a:defRPr b="1" sz="1100">
                <a:latin typeface="Arial"/>
                <a:ea typeface="Arial"/>
                <a:cs typeface="Arial"/>
                <a:sym typeface="Arial"/>
              </a:defRPr>
            </a:pPr>
            <a:r>
              <a:t>pressure, and oxygen</a:t>
            </a:r>
          </a:p>
          <a:p>
            <a:pPr marL="650240" indent="-650240" algn="l" defTabSz="1300480">
              <a:defRPr b="1" sz="1100">
                <a:latin typeface="Arial"/>
                <a:ea typeface="Arial"/>
                <a:cs typeface="Arial"/>
                <a:sym typeface="Arial"/>
              </a:defRPr>
            </a:pPr>
            <a:r>
              <a:t>consumption in brain.</a:t>
            </a:r>
          </a:p>
        </p:txBody>
      </p:sp>
      <p:sp>
        <p:nvSpPr>
          <p:cNvPr id="341" name="Shape 341"/>
          <p:cNvSpPr/>
          <p:nvPr/>
        </p:nvSpPr>
        <p:spPr>
          <a:xfrm>
            <a:off x="4651021" y="3129278"/>
            <a:ext cx="555881" cy="300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defRPr b="1" sz="11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Saline</a:t>
            </a:r>
          </a:p>
          <a:p>
            <a:pPr algn="l" defTabSz="1300480">
              <a:defRPr b="1" sz="11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solution</a:t>
            </a:r>
          </a:p>
        </p:txBody>
      </p:sp>
      <p:grpSp>
        <p:nvGrpSpPr>
          <p:cNvPr id="344" name="Group 344"/>
          <p:cNvGrpSpPr/>
          <p:nvPr/>
        </p:nvGrpSpPr>
        <p:grpSpPr>
          <a:xfrm>
            <a:off x="3546967" y="4267199"/>
            <a:ext cx="5548293" cy="328454"/>
            <a:chOff x="0" y="0"/>
            <a:chExt cx="5548291" cy="328452"/>
          </a:xfrm>
        </p:grpSpPr>
        <p:sp>
          <p:nvSpPr>
            <p:cNvPr id="342" name="Shape 342"/>
            <p:cNvSpPr/>
            <p:nvPr/>
          </p:nvSpPr>
          <p:spPr>
            <a:xfrm>
              <a:off x="-1" y="180622"/>
              <a:ext cx="2644355" cy="1478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1300480">
                <a:defRPr b="1"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individuals based on molecule injected.</a:t>
              </a:r>
            </a:p>
          </p:txBody>
        </p:sp>
        <p:sp>
          <p:nvSpPr>
            <p:cNvPr id="343" name="Shape 343"/>
            <p:cNvSpPr/>
            <p:nvPr/>
          </p:nvSpPr>
          <p:spPr>
            <a:xfrm>
              <a:off x="2935111" y="-1"/>
              <a:ext cx="2613181" cy="1478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1300480">
                <a:defRPr b="1"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No differences in physiological state of</a:t>
              </a:r>
            </a:p>
          </p:txBody>
        </p:sp>
      </p:grpSp>
      <p:sp>
        <p:nvSpPr>
          <p:cNvPr id="345" name="Shape 345"/>
          <p:cNvSpPr/>
          <p:nvPr/>
        </p:nvSpPr>
        <p:spPr>
          <a:xfrm>
            <a:off x="5494206" y="7606452"/>
            <a:ext cx="827572" cy="33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r"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Pulse rate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algn="r" defTabSz="1300480">
              <a:defRPr b="1" sz="11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(beats/min)</a:t>
            </a:r>
          </a:p>
        </p:txBody>
      </p:sp>
      <p:sp>
        <p:nvSpPr>
          <p:cNvPr id="346" name="Shape 346"/>
          <p:cNvSpPr/>
          <p:nvPr/>
        </p:nvSpPr>
        <p:spPr>
          <a:xfrm rot="16200000">
            <a:off x="3879439" y="5612694"/>
            <a:ext cx="1617955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Change in free fatty-</a:t>
            </a:r>
          </a:p>
          <a:p>
            <a:pPr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acid concentration</a:t>
            </a:r>
          </a:p>
          <a:p>
            <a:pPr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in blood (mEq/L)</a:t>
            </a:r>
          </a:p>
        </p:txBody>
      </p:sp>
      <p:sp>
        <p:nvSpPr>
          <p:cNvPr id="347" name="Shape 347"/>
          <p:cNvSpPr/>
          <p:nvPr/>
        </p:nvSpPr>
        <p:spPr>
          <a:xfrm>
            <a:off x="5121573" y="7990275"/>
            <a:ext cx="1204721" cy="33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r"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Blood pressure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algn="r" defTabSz="1300480">
              <a:defRPr b="1" sz="11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(average, mm Hg)</a:t>
            </a:r>
          </a:p>
        </p:txBody>
      </p:sp>
      <p:sp>
        <p:nvSpPr>
          <p:cNvPr id="348" name="Shape 348"/>
          <p:cNvSpPr/>
          <p:nvPr/>
        </p:nvSpPr>
        <p:spPr>
          <a:xfrm>
            <a:off x="4415721" y="8371840"/>
            <a:ext cx="1885736" cy="37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r"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O</a:t>
            </a:r>
            <a:r>
              <a:rPr baseline="-19818"/>
              <a:t>2</a:t>
            </a:r>
            <a:r>
              <a:t> consumption in brain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algn="r" defTabSz="1300480">
              <a:defRPr b="1" sz="11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(cc O</a:t>
            </a:r>
            <a:r>
              <a:rPr baseline="-19818"/>
              <a:t>2</a:t>
            </a:r>
            <a:r>
              <a:t>/100 g/min)</a:t>
            </a:r>
          </a:p>
        </p:txBody>
      </p:sp>
      <p:grpSp>
        <p:nvGrpSpPr>
          <p:cNvPr id="351" name="Group 351"/>
          <p:cNvGrpSpPr/>
          <p:nvPr/>
        </p:nvGrpSpPr>
        <p:grpSpPr>
          <a:xfrm>
            <a:off x="3544711" y="8868550"/>
            <a:ext cx="5195078" cy="323937"/>
            <a:chOff x="0" y="0"/>
            <a:chExt cx="5195077" cy="323936"/>
          </a:xfrm>
        </p:grpSpPr>
        <p:sp>
          <p:nvSpPr>
            <p:cNvPr id="349" name="Shape 349"/>
            <p:cNvSpPr/>
            <p:nvPr/>
          </p:nvSpPr>
          <p:spPr>
            <a:xfrm>
              <a:off x="-1" y="176107"/>
              <a:ext cx="1588078" cy="14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1300480">
                <a:defRPr b="1"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fight-or-flight response.</a:t>
              </a:r>
            </a:p>
          </p:txBody>
        </p:sp>
        <p:sp>
          <p:nvSpPr>
            <p:cNvPr id="350" name="Shape 350"/>
            <p:cNvSpPr/>
            <p:nvPr/>
          </p:nvSpPr>
          <p:spPr>
            <a:xfrm>
              <a:off x="1176302" y="-1"/>
              <a:ext cx="4018775" cy="1478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1300480">
                <a:defRPr b="1"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Epinephrine causes an array of changes associated with the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title" idx="4294967295"/>
          </p:nvPr>
        </p:nvSpPr>
        <p:spPr>
          <a:xfrm>
            <a:off x="97083" y="277706"/>
            <a:ext cx="12480998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How Cortisol Controls Blood Sugar in Humans</a:t>
            </a:r>
          </a:p>
        </p:txBody>
      </p:sp>
      <p:sp>
        <p:nvSpPr>
          <p:cNvPr id="356" name="Shape 356"/>
          <p:cNvSpPr/>
          <p:nvPr>
            <p:ph type="body" idx="4294967295"/>
          </p:nvPr>
        </p:nvSpPr>
        <p:spPr>
          <a:xfrm>
            <a:off x="205456" y="1819768"/>
            <a:ext cx="12480999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4" indent="-379184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Cortisol manages three processes for the maintenance of glucose production: </a:t>
            </a:r>
          </a:p>
          <a:p>
            <a:pPr lvl="1" marL="989623" indent="-545122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Cortisol induces the liver to produce enzymes that generate glucose from amino acids</a:t>
            </a:r>
          </a:p>
          <a:p>
            <a:pPr lvl="1" marL="989623" indent="-545122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Cortisol changes adipose tissue and resting muscles resistant to insulin so they will not take in glucose</a:t>
            </a:r>
          </a:p>
          <a:p>
            <a:pPr lvl="1" marL="989623" indent="-545122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It promotes the release of fatty acids for use by the heart and muscles</a:t>
            </a:r>
          </a:p>
        </p:txBody>
      </p:sp>
      <p:sp>
        <p:nvSpPr>
          <p:cNvPr id="357" name="Shape 357"/>
          <p:cNvSpPr/>
          <p:nvPr/>
        </p:nvSpPr>
        <p:spPr>
          <a:xfrm>
            <a:off x="216745" y="1300478"/>
            <a:ext cx="12553246" cy="6776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type="title" idx="4294967295"/>
          </p:nvPr>
        </p:nvSpPr>
        <p:spPr>
          <a:xfrm>
            <a:off x="97083" y="277706"/>
            <a:ext cx="12480998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How Cortisol Controls Blood Sugar in Humans</a:t>
            </a:r>
          </a:p>
        </p:txBody>
      </p:sp>
      <p:sp>
        <p:nvSpPr>
          <p:cNvPr id="360" name="Shape 360"/>
          <p:cNvSpPr/>
          <p:nvPr>
            <p:ph type="body" idx="4294967295"/>
          </p:nvPr>
        </p:nvSpPr>
        <p:spPr>
          <a:xfrm>
            <a:off x="205456" y="1819768"/>
            <a:ext cx="12480999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4" indent="-379184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In humans, this hormone ensures a constant supply of glucose to the brain</a:t>
            </a:r>
          </a:p>
          <a:p>
            <a:pPr marL="379184" indent="-379184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overall effect is that requirements of the brain </a:t>
            </a:r>
            <a:br/>
            <a:r>
              <a:t>are met while other tissues and organs become expendable</a:t>
            </a:r>
          </a:p>
        </p:txBody>
      </p:sp>
      <p:sp>
        <p:nvSpPr>
          <p:cNvPr id="361" name="Shape 361"/>
          <p:cNvSpPr/>
          <p:nvPr/>
        </p:nvSpPr>
        <p:spPr>
          <a:xfrm>
            <a:off x="216745" y="1300478"/>
            <a:ext cx="12553246" cy="6776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type="title" idx="4294967295"/>
          </p:nvPr>
        </p:nvSpPr>
        <p:spPr>
          <a:xfrm>
            <a:off x="97083" y="277706"/>
            <a:ext cx="12480998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How Are Hormones Involved in Homeostasis?</a:t>
            </a:r>
          </a:p>
        </p:txBody>
      </p:sp>
      <p:sp>
        <p:nvSpPr>
          <p:cNvPr id="364" name="Shape 364"/>
          <p:cNvSpPr/>
          <p:nvPr>
            <p:ph type="body" idx="4294967295"/>
          </p:nvPr>
        </p:nvSpPr>
        <p:spPr>
          <a:xfrm>
            <a:off x="205456" y="1819767"/>
            <a:ext cx="12480999" cy="7378422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4" indent="-379184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In homeostatic systems, messages often travel from integrators to effectors in the form of hormones. Homeostasis involves the following:</a:t>
            </a:r>
          </a:p>
          <a:p>
            <a:pPr lvl="1" marL="972037" indent="-527538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Sensory receptors monitor conditions relative to a set point</a:t>
            </a:r>
          </a:p>
          <a:p>
            <a:pPr lvl="1" marL="972037" indent="-527538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An integrator processes information from the sensor</a:t>
            </a:r>
          </a:p>
          <a:p>
            <a:pPr lvl="1" marL="972037" indent="-527538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Effector cells return the condition to the set point</a:t>
            </a:r>
          </a:p>
        </p:txBody>
      </p:sp>
      <p:sp>
        <p:nvSpPr>
          <p:cNvPr id="365" name="Shape 365"/>
          <p:cNvSpPr/>
          <p:nvPr/>
        </p:nvSpPr>
        <p:spPr>
          <a:xfrm>
            <a:off x="216745" y="1300478"/>
            <a:ext cx="12553246" cy="6776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8" name="Shape 36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6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title" idx="4294967295"/>
          </p:nvPr>
        </p:nvSpPr>
        <p:spPr>
          <a:xfrm>
            <a:off x="97083" y="277706"/>
            <a:ext cx="12480998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How Are Hormones Involved in Homeostasis?</a:t>
            </a:r>
          </a:p>
        </p:txBody>
      </p:sp>
      <p:sp>
        <p:nvSpPr>
          <p:cNvPr id="372" name="Shape 372"/>
          <p:cNvSpPr/>
          <p:nvPr>
            <p:ph type="body" idx="4294967295"/>
          </p:nvPr>
        </p:nvSpPr>
        <p:spPr>
          <a:xfrm>
            <a:off x="205456" y="1819769"/>
            <a:ext cx="12480999" cy="6962986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4" indent="-379184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Animals keep energy reserves in the form of triglycerides because large quantities of ATP can </a:t>
            </a:r>
            <a:br/>
            <a:r>
              <a:t>be produced from them</a:t>
            </a:r>
          </a:p>
          <a:p>
            <a:pPr lvl="1" marL="848945" indent="-404446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triglycerides are found in fat bodies of insects </a:t>
            </a:r>
            <a:br/>
            <a:r>
              <a:t>and adipose tissue of mammals</a:t>
            </a:r>
          </a:p>
          <a:p>
            <a:pPr lvl="1" marL="848945" indent="-404446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This is one example of a homeostatic system</a:t>
            </a:r>
          </a:p>
        </p:txBody>
      </p:sp>
      <p:sp>
        <p:nvSpPr>
          <p:cNvPr id="373" name="Shape 373"/>
          <p:cNvSpPr/>
          <p:nvPr/>
        </p:nvSpPr>
        <p:spPr>
          <a:xfrm>
            <a:off x="216745" y="1300478"/>
            <a:ext cx="12553246" cy="6776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6" name="Shape 376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7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0" name="Shape 38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8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50" y="1066800"/>
            <a:ext cx="534448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4" name="Shape 384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8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2383" y="1701800"/>
            <a:ext cx="8851901" cy="6769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0" y="1123950"/>
            <a:ext cx="10501091" cy="8524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